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Candar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NpfsflF30B6DPBLF12G97oBz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9C4647-8B6A-4A8B-BD6D-3CD543DCB75A}">
  <a:tblStyle styleId="{B99C4647-8B6A-4A8B-BD6D-3CD543DCB7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AC7E15F-A01A-4238-928B-E55042E123B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ndara-bold.fntdata"/><Relationship Id="rId30" Type="http://schemas.openxmlformats.org/officeDocument/2006/relationships/font" Target="fonts/Candara-regular.fntdata"/><Relationship Id="rId11" Type="http://schemas.openxmlformats.org/officeDocument/2006/relationships/slide" Target="slides/slide6.xml"/><Relationship Id="rId33" Type="http://schemas.openxmlformats.org/officeDocument/2006/relationships/font" Target="fonts/Candara-boldItalic.fntdata"/><Relationship Id="rId10" Type="http://schemas.openxmlformats.org/officeDocument/2006/relationships/slide" Target="slides/slide5.xml"/><Relationship Id="rId32" Type="http://schemas.openxmlformats.org/officeDocument/2006/relationships/font" Target="fonts/Canda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2e8cd59f1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62e8cd59f1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870198647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9870198647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9870198647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870198647_4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9870198647_4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9870198647_4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2fcd0f40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62fcd0f40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62fcd0f40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2e8cd59f1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62e8cd59f1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62e8cd59f1_3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2e8cd59f1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62e8cd59f1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1287103ba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g111287103ba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2fcd0f40a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62fcd0f40a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62fcd0f40a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2fcd0f40a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62fcd0f40a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62fcd0f40a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2fcd0f40a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62fcd0f40a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262fcd0f40a_2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2fcd0f40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62fcd0f40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262fcd0f40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2e8cd59f1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262e8cd59f1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70198647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9870198647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29870198647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e8cd59f1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62e8cd59f1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262e8cd59f1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2e8cd59f1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62e8cd59f1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62e8cd59f1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2e8cd59f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62e8cd59f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62e8cd59f1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2e8cd59f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62e8cd59f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  <a:defRPr sz="6000">
                <a:latin typeface="Candara"/>
                <a:ea typeface="Candara"/>
                <a:cs typeface="Candara"/>
                <a:sym typeface="Canda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ndara"/>
                <a:ea typeface="Candara"/>
                <a:cs typeface="Candara"/>
                <a:sym typeface="Candar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0" y="0"/>
            <a:ext cx="12192000" cy="897732"/>
          </a:xfrm>
          <a:prstGeom prst="rect">
            <a:avLst/>
          </a:prstGeom>
          <a:solidFill>
            <a:srgbClr val="D0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2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613346" y="1253331"/>
            <a:ext cx="10899099" cy="4712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descr="Airbnb France (@airbnb_fr) / Twitter" id="28" name="Google Shape;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05938" y="6366960"/>
            <a:ext cx="436763" cy="43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i pourra stopper l'expansion d'Airbnb ?" id="34" name="Google Shape;34;p1"/>
          <p:cNvPicPr preferRelativeResize="0"/>
          <p:nvPr/>
        </p:nvPicPr>
        <p:blipFill rotWithShape="1">
          <a:blip r:embed="rId3">
            <a:alphaModFix/>
          </a:blip>
          <a:srcRect b="0" l="0" r="0" t="14431"/>
          <a:stretch/>
        </p:blipFill>
        <p:spPr>
          <a:xfrm>
            <a:off x="0" y="-112734"/>
            <a:ext cx="12192000" cy="76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/>
          <p:nvPr/>
        </p:nvSpPr>
        <p:spPr>
          <a:xfrm>
            <a:off x="4835047" y="-112734"/>
            <a:ext cx="7356953" cy="7667274"/>
          </a:xfrm>
          <a:prstGeom prst="rect">
            <a:avLst/>
          </a:prstGeom>
          <a:solidFill>
            <a:srgbClr val="9B233F">
              <a:alpha val="8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>
            <p:ph idx="1" type="subTitle"/>
          </p:nvPr>
        </p:nvSpPr>
        <p:spPr>
          <a:xfrm>
            <a:off x="6527070" y="4146115"/>
            <a:ext cx="3972906" cy="2389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000"/>
              <a:buNone/>
            </a:pPr>
            <a:r>
              <a:rPr b="1" lang="en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3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000"/>
              <a:buNone/>
            </a:pPr>
            <a:r>
              <a:rPr lang="en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Colleen Jung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000"/>
              <a:buNone/>
            </a:pPr>
            <a:r>
              <a:rPr lang="en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Kevin Ko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000"/>
              <a:buNone/>
            </a:pPr>
            <a:r>
              <a:rPr lang="en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Khushi Ranganatha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000"/>
              <a:buNone/>
            </a:pPr>
            <a:r>
              <a:rPr lang="en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Saphir Qi</a:t>
            </a:r>
            <a:endParaRPr/>
          </a:p>
        </p:txBody>
      </p:sp>
      <p:sp>
        <p:nvSpPr>
          <p:cNvPr id="37" name="Google Shape;37;p1"/>
          <p:cNvSpPr txBox="1"/>
          <p:nvPr>
            <p:ph type="ctrTitle"/>
          </p:nvPr>
        </p:nvSpPr>
        <p:spPr>
          <a:xfrm>
            <a:off x="5423770" y="890663"/>
            <a:ext cx="6112701" cy="3255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44"/>
              <a:buNone/>
            </a:pPr>
            <a:r>
              <a:rPr b="1" lang="en-F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Airbnb &amp; 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44"/>
              <a:buNone/>
            </a:pPr>
            <a:r>
              <a:rPr b="1" lang="en-F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 Crime </a:t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44"/>
              <a:buNone/>
            </a:pPr>
            <a:r>
              <a:rPr b="1" lang="en-F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Study</a:t>
            </a:r>
            <a:br>
              <a:rPr lang="en-F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F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F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Presentation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163" name="Google Shape;163;p5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51113" y="1092395"/>
            <a:ext cx="4952010" cy="432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8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Listing Price Distribution</a:t>
            </a:r>
            <a:endParaRPr b="1" i="0" sz="28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7608277" y="1178435"/>
            <a:ext cx="4338825" cy="432337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Factsheet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7608276" y="3715697"/>
            <a:ext cx="4338825" cy="432337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3" name="Google Shape;173;p5"/>
          <p:cNvGraphicFramePr/>
          <p:nvPr/>
        </p:nvGraphicFramePr>
        <p:xfrm>
          <a:off x="7608276" y="1720306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{8AC7E15F-A01A-4238-928B-E55042E123B1}</a:tableStyleId>
              </a:tblPr>
              <a:tblGrid>
                <a:gridCol w="3010675"/>
                <a:gridCol w="1328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Max Listing Price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$99,998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Min Listing Price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$0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Average Listing Price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$199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Median Listing Price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$130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Standard Deviation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FR" sz="1400" u="none" cap="none" strike="noStrike"/>
                        <a:t>$974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Google Shape;174;p5"/>
          <p:cNvSpPr/>
          <p:nvPr/>
        </p:nvSpPr>
        <p:spPr>
          <a:xfrm>
            <a:off x="7407075" y="4235145"/>
            <a:ext cx="4773203" cy="201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Price Distribution Skewness: </a:t>
            </a:r>
            <a:r>
              <a:rPr b="0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Right-skewed distribution with a concentration of listings at the lower price end, indicating a market dominated by more affordable rental options.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Variation in Listing Price: </a:t>
            </a:r>
            <a:r>
              <a:rPr b="0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The wide range of listing prices indicates a diverse market from budget to luxury accommodations.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Outliers: </a:t>
            </a:r>
            <a:r>
              <a:rPr b="0" i="0" lang="en-FR" sz="14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The outliers on the higher end of the spectrum hint at the existence of premium listings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725" y="1532550"/>
            <a:ext cx="6167787" cy="15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/>
          <p:nvPr/>
        </p:nvSpPr>
        <p:spPr>
          <a:xfrm>
            <a:off x="6136704" y="2000703"/>
            <a:ext cx="439800" cy="4398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5154739" y="2000703"/>
            <a:ext cx="439800" cy="4398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151766" y="2000703"/>
            <a:ext cx="439800" cy="4398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00" y="3465333"/>
            <a:ext cx="6473627" cy="324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/>
          <p:nvPr/>
        </p:nvSpPr>
        <p:spPr>
          <a:xfrm rot="5400000">
            <a:off x="2324200" y="3168474"/>
            <a:ext cx="448800" cy="313800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 txBox="1"/>
          <p:nvPr>
            <p:ph idx="1" type="body"/>
          </p:nvPr>
        </p:nvSpPr>
        <p:spPr>
          <a:xfrm>
            <a:off x="2505900" y="3100975"/>
            <a:ext cx="286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rPr b="1" lang="en-FR" sz="1800">
                <a:solidFill>
                  <a:srgbClr val="3F3F3F"/>
                </a:solidFill>
              </a:rPr>
              <a:t>Outliers Removed</a:t>
            </a:r>
            <a:endParaRPr b="1"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187" name="Google Shape;187;p6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26959" y="1117025"/>
            <a:ext cx="4952010" cy="432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8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Property Type</a:t>
            </a:r>
            <a:endParaRPr b="1" i="0" sz="28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6" y="1596618"/>
            <a:ext cx="61849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7828" y="1596618"/>
            <a:ext cx="6047370" cy="5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197" y="1727621"/>
            <a:ext cx="5810151" cy="480023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326959" y="1117025"/>
            <a:ext cx="4952010" cy="432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8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Property Type</a:t>
            </a:r>
            <a:endParaRPr b="1" i="0" sz="28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6623539" y="1333193"/>
            <a:ext cx="5030485" cy="432337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2930498" y="2527761"/>
            <a:ext cx="468900" cy="468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1946334" y="1765521"/>
            <a:ext cx="468900" cy="468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6623539" y="2018284"/>
            <a:ext cx="5247674" cy="4234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Property Type Preference: </a:t>
            </a:r>
            <a:r>
              <a:rPr b="0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The majority of listing supply are entire homes/apartments, driven by the higher demand for privacy and space.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Average Price by Property Type: </a:t>
            </a:r>
            <a:r>
              <a:rPr b="0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Entire homes/apartments have the highest average price, followed by hotel rooms and then private rooms, suggesting that space and exclusivity come at a premium.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Distribution of Prices: </a:t>
            </a:r>
            <a:r>
              <a:rPr b="0" i="0" lang="en-FR" sz="16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There's a wide range of prices within each property type, especially with entire homes/apartments, as indicated by the significant outliers.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220" name="Google Shape;220;p8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98005" y="915936"/>
            <a:ext cx="6366918" cy="1271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8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Spatial Data Analysis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8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- Average Price By Neighborhood</a:t>
            </a:r>
            <a:endParaRPr b="1" i="0" sz="28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1138" y="915936"/>
            <a:ext cx="5720862" cy="592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75" y="2187433"/>
            <a:ext cx="6089395" cy="436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2e8cd59f1_1_125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235" name="Google Shape;235;g262e8cd59f1_1_125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236" name="Google Shape;236;g262e8cd59f1_1_125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62e8cd59f1_1_125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62e8cd59f1_1_125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62e8cd59f1_1_125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62e8cd59f1_1_125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62e8cd59f1_1_125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62e8cd59f1_1_125"/>
          <p:cNvSpPr/>
          <p:nvPr/>
        </p:nvSpPr>
        <p:spPr>
          <a:xfrm>
            <a:off x="190875" y="916025"/>
            <a:ext cx="74979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22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Why Clearing is the most expensive neighbourhood?</a:t>
            </a:r>
            <a:endParaRPr b="1" i="0" sz="22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FR" sz="22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– Likely to be driven by one professional agency</a:t>
            </a:r>
            <a:endParaRPr b="0" i="0" sz="2200" u="none" cap="none" strike="noStrike">
              <a:solidFill>
                <a:srgbClr val="4352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62e8cd59f1_1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75" y="2187433"/>
            <a:ext cx="6089395" cy="436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62e8cd59f1_1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520" y="68625"/>
            <a:ext cx="399723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62e8cd59f1_1_125"/>
          <p:cNvSpPr/>
          <p:nvPr/>
        </p:nvSpPr>
        <p:spPr>
          <a:xfrm rot="-338455">
            <a:off x="1951063" y="2643509"/>
            <a:ext cx="5203800" cy="313825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870198647_4_7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Exploratory Data Analysis</a:t>
            </a:r>
            <a:endParaRPr/>
          </a:p>
        </p:txBody>
      </p:sp>
      <p:sp>
        <p:nvSpPr>
          <p:cNvPr id="252" name="Google Shape;252;g29870198647_4_7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253" name="Google Shape;253;g29870198647_4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75" y="1297100"/>
            <a:ext cx="4697351" cy="2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9870198647_4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6892" y="1297100"/>
            <a:ext cx="5645458" cy="27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9870198647_4_7"/>
          <p:cNvSpPr txBox="1"/>
          <p:nvPr/>
        </p:nvSpPr>
        <p:spPr>
          <a:xfrm>
            <a:off x="1026450" y="4327125"/>
            <a:ext cx="95763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significant information</a:t>
            </a:r>
            <a:r>
              <a:rPr b="0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the total crime rate between the districts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District population data </a:t>
            </a:r>
            <a:r>
              <a:rPr b="0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crucial when analyzing crime rates to gain a </a:t>
            </a:r>
            <a:r>
              <a:rPr b="1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comprehensive </a:t>
            </a:r>
            <a:r>
              <a:rPr b="0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of the local safety landscape to compare with Airbnb listing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i="0" lang="en-F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numeric scale for crime types to calculate neighborhood-specific average crime rates relevant to Airbnb listing prices.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870198647_4_39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Exploratory Data Analysis</a:t>
            </a:r>
            <a:endParaRPr/>
          </a:p>
        </p:txBody>
      </p:sp>
      <p:sp>
        <p:nvSpPr>
          <p:cNvPr id="262" name="Google Shape;262;g29870198647_4_39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263" name="Google Shape;263;g29870198647_4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00" y="1130750"/>
            <a:ext cx="5133950" cy="51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9870198647_4_39"/>
          <p:cNvSpPr txBox="1"/>
          <p:nvPr/>
        </p:nvSpPr>
        <p:spPr>
          <a:xfrm>
            <a:off x="6442375" y="1156000"/>
            <a:ext cx="4909800" cy="5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Observations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graph presents a heat map of Chicago's neighborhoods, color-coded by the </a:t>
            </a:r>
            <a:r>
              <a:rPr b="1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crime score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visible pattern where certain neighborhoods with </a:t>
            </a:r>
            <a:r>
              <a:rPr b="1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crime scores</a:t>
            </a: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b="1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associated with </a:t>
            </a: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Airbnb </a:t>
            </a:r>
            <a:r>
              <a:rPr b="1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 pricing </a:t>
            </a: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trends.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“Safest” Neighbourhood: Edison Park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“Most Dangerous” Neighbourhood: Riverdale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2fcd0f40a_1_0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Summary by Neighborhood</a:t>
            </a:r>
            <a:endParaRPr/>
          </a:p>
        </p:txBody>
      </p:sp>
      <p:sp>
        <p:nvSpPr>
          <p:cNvPr id="271" name="Google Shape;271;g262fcd0f40a_1_0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272" name="Google Shape;272;g262fcd0f40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50" y="1580313"/>
            <a:ext cx="4998678" cy="51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62fcd0f40a_1_0"/>
          <p:cNvPicPr preferRelativeResize="0"/>
          <p:nvPr/>
        </p:nvPicPr>
        <p:blipFill rotWithShape="1">
          <a:blip r:embed="rId4">
            <a:alphaModFix/>
          </a:blip>
          <a:srcRect b="0" l="0" r="0" t="4168"/>
          <a:stretch/>
        </p:blipFill>
        <p:spPr>
          <a:xfrm>
            <a:off x="5871000" y="1573400"/>
            <a:ext cx="5444101" cy="519429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62fcd0f40a_1_0"/>
          <p:cNvSpPr txBox="1"/>
          <p:nvPr/>
        </p:nvSpPr>
        <p:spPr>
          <a:xfrm>
            <a:off x="249278" y="1034850"/>
            <a:ext cx="5444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FR" sz="25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Average Price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62fcd0f40a_1_0"/>
          <p:cNvSpPr txBox="1"/>
          <p:nvPr/>
        </p:nvSpPr>
        <p:spPr>
          <a:xfrm>
            <a:off x="6262375" y="1069200"/>
            <a:ext cx="4913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FR" sz="2500" u="none" cap="none" strike="noStrike">
                <a:solidFill>
                  <a:srgbClr val="43524A"/>
                </a:solidFill>
                <a:latin typeface="Arial"/>
                <a:ea typeface="Arial"/>
                <a:cs typeface="Arial"/>
                <a:sym typeface="Arial"/>
              </a:rPr>
              <a:t>Average Crime Score 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62fcd0f40a_1_0"/>
          <p:cNvSpPr txBox="1"/>
          <p:nvPr/>
        </p:nvSpPr>
        <p:spPr>
          <a:xfrm>
            <a:off x="2738650" y="3191075"/>
            <a:ext cx="1058100" cy="9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62fcd0f40a_1_0"/>
          <p:cNvSpPr txBox="1"/>
          <p:nvPr/>
        </p:nvSpPr>
        <p:spPr>
          <a:xfrm>
            <a:off x="1793500" y="4618575"/>
            <a:ext cx="675600" cy="47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62fcd0f40a_1_0"/>
          <p:cNvSpPr txBox="1"/>
          <p:nvPr/>
        </p:nvSpPr>
        <p:spPr>
          <a:xfrm>
            <a:off x="8658200" y="2786750"/>
            <a:ext cx="847200" cy="9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62fcd0f40a_1_0"/>
          <p:cNvSpPr txBox="1"/>
          <p:nvPr/>
        </p:nvSpPr>
        <p:spPr>
          <a:xfrm>
            <a:off x="7552775" y="1978525"/>
            <a:ext cx="788700" cy="84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62fcd0f40a_1_0"/>
          <p:cNvSpPr txBox="1"/>
          <p:nvPr/>
        </p:nvSpPr>
        <p:spPr>
          <a:xfrm>
            <a:off x="7735150" y="4267175"/>
            <a:ext cx="847200" cy="53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62fcd0f40a_1_0"/>
          <p:cNvSpPr/>
          <p:nvPr/>
        </p:nvSpPr>
        <p:spPr>
          <a:xfrm>
            <a:off x="4754952" y="4029675"/>
            <a:ext cx="1058100" cy="6567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262fcd0f40a_1_0"/>
          <p:cNvCxnSpPr>
            <a:endCxn id="281" idx="1"/>
          </p:cNvCxnSpPr>
          <p:nvPr/>
        </p:nvCxnSpPr>
        <p:spPr>
          <a:xfrm>
            <a:off x="3796752" y="3524325"/>
            <a:ext cx="958200" cy="8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g262fcd0f40a_1_0"/>
          <p:cNvCxnSpPr>
            <a:stCxn id="278" idx="1"/>
            <a:endCxn id="281" idx="3"/>
          </p:cNvCxnSpPr>
          <p:nvPr/>
        </p:nvCxnSpPr>
        <p:spPr>
          <a:xfrm flipH="1">
            <a:off x="5813000" y="3255950"/>
            <a:ext cx="2845200" cy="11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g262fcd0f40a_1_0"/>
          <p:cNvCxnSpPr>
            <a:stCxn id="277" idx="3"/>
            <a:endCxn id="281" idx="1"/>
          </p:cNvCxnSpPr>
          <p:nvPr/>
        </p:nvCxnSpPr>
        <p:spPr>
          <a:xfrm flipH="1" rot="10800000">
            <a:off x="2469100" y="4358175"/>
            <a:ext cx="228600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g262fcd0f40a_1_0"/>
          <p:cNvCxnSpPr>
            <a:stCxn id="280" idx="1"/>
            <a:endCxn id="281" idx="3"/>
          </p:cNvCxnSpPr>
          <p:nvPr/>
        </p:nvCxnSpPr>
        <p:spPr>
          <a:xfrm rot="10800000">
            <a:off x="5813050" y="4357925"/>
            <a:ext cx="1922100" cy="1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g262fcd0f40a_1_0"/>
          <p:cNvSpPr/>
          <p:nvPr/>
        </p:nvSpPr>
        <p:spPr>
          <a:xfrm>
            <a:off x="4754950" y="5022275"/>
            <a:ext cx="1116000" cy="5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62fcd0f40a_1_0"/>
          <p:cNvSpPr/>
          <p:nvPr/>
        </p:nvSpPr>
        <p:spPr>
          <a:xfrm>
            <a:off x="3018050" y="6195825"/>
            <a:ext cx="1058100" cy="588900"/>
          </a:xfrm>
          <a:prstGeom prst="flowChartConnecto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62fcd0f40a_1_0"/>
          <p:cNvSpPr/>
          <p:nvPr/>
        </p:nvSpPr>
        <p:spPr>
          <a:xfrm>
            <a:off x="8970300" y="5718675"/>
            <a:ext cx="1058100" cy="588900"/>
          </a:xfrm>
          <a:prstGeom prst="flowChartConnecto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g262fcd0f40a_1_0"/>
          <p:cNvCxnSpPr>
            <a:stCxn id="287" idx="7"/>
          </p:cNvCxnSpPr>
          <p:nvPr/>
        </p:nvCxnSpPr>
        <p:spPr>
          <a:xfrm flipH="1" rot="10800000">
            <a:off x="3921195" y="5556967"/>
            <a:ext cx="833700" cy="7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g262fcd0f40a_1_0"/>
          <p:cNvCxnSpPr>
            <a:stCxn id="288" idx="2"/>
            <a:endCxn id="286" idx="3"/>
          </p:cNvCxnSpPr>
          <p:nvPr/>
        </p:nvCxnSpPr>
        <p:spPr>
          <a:xfrm rot="10800000">
            <a:off x="5871000" y="5316825"/>
            <a:ext cx="3099300" cy="6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e8cd59f1_3_4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Exploratory Data Analysis</a:t>
            </a:r>
            <a:endParaRPr/>
          </a:p>
        </p:txBody>
      </p:sp>
      <p:sp>
        <p:nvSpPr>
          <p:cNvPr id="297" name="Google Shape;297;g262e8cd59f1_3_4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298" name="Google Shape;298;g262e8cd59f1_3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098025"/>
            <a:ext cx="8096250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62e8cd59f1_3_4"/>
          <p:cNvSpPr txBox="1"/>
          <p:nvPr/>
        </p:nvSpPr>
        <p:spPr>
          <a:xfrm>
            <a:off x="8741350" y="1480700"/>
            <a:ext cx="30525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trend </a:t>
            </a: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average cime score and average price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average listing price generally have lower average crime score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 of -0.6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2e8cd59f1_1_26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62e8cd59f1_1_26"/>
          <p:cNvSpPr txBox="1"/>
          <p:nvPr>
            <p:ph idx="1" type="body"/>
          </p:nvPr>
        </p:nvSpPr>
        <p:spPr>
          <a:xfrm>
            <a:off x="613346" y="1253331"/>
            <a:ext cx="108990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Business Case Recap</a:t>
            </a:r>
            <a:endParaRPr/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Data Models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Exploratory Data Analysis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Lessons Learned &amp; Recommendations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62e8cd59f1_1_26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62e8cd59f1_1_26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62e8cd59f1_1_26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62e8cd59f1_1_26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62e8cd59f1_1_26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311" name="Google Shape;311;g262e8cd59f1_1_26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62e8cd59f1_1_26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62e8cd59f1_1_26"/>
          <p:cNvSpPr/>
          <p:nvPr/>
        </p:nvSpPr>
        <p:spPr>
          <a:xfrm>
            <a:off x="467374" y="3470407"/>
            <a:ext cx="9407100" cy="701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9B23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1287103ba_1_91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11287103ba_1_91"/>
          <p:cNvSpPr txBox="1"/>
          <p:nvPr>
            <p:ph idx="1" type="body"/>
          </p:nvPr>
        </p:nvSpPr>
        <p:spPr>
          <a:xfrm>
            <a:off x="613346" y="1253331"/>
            <a:ext cx="108990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Business Case Recap</a:t>
            </a:r>
            <a:endParaRPr/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Data Models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Exploratory Data Analysis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Lessons Learned &amp; Recommendations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11287103ba_1_91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111287103ba_1_91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111287103ba_1_91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g111287103ba_1_91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111287103ba_1_91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49" name="Google Shape;49;g111287103ba_1_91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111287103ba_1_91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111287103ba_1_91"/>
          <p:cNvSpPr/>
          <p:nvPr/>
        </p:nvSpPr>
        <p:spPr>
          <a:xfrm>
            <a:off x="467374" y="1184407"/>
            <a:ext cx="9407100" cy="701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9B23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2fcd0f40a_1_29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Lessons Learned</a:t>
            </a:r>
            <a:endParaRPr/>
          </a:p>
        </p:txBody>
      </p:sp>
      <p:sp>
        <p:nvSpPr>
          <p:cNvPr id="320" name="Google Shape;320;g262fcd0f40a_1_29"/>
          <p:cNvSpPr txBox="1"/>
          <p:nvPr>
            <p:ph idx="1" type="body"/>
          </p:nvPr>
        </p:nvSpPr>
        <p:spPr>
          <a:xfrm>
            <a:off x="529850" y="1204587"/>
            <a:ext cx="10929900" cy="513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1440"/>
          </a:p>
          <a:p>
            <a:pPr indent="-35611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8"/>
              <a:buFont typeface="Calibri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Data does not lie, but it can be misleading: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8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1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62fcd0f40a_1_29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322" name="Google Shape;322;g262fcd0f40a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75" y="2187433"/>
            <a:ext cx="6089395" cy="436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62fcd0f40a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645" y="-20400"/>
            <a:ext cx="399723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62fcd0f40a_1_29"/>
          <p:cNvSpPr/>
          <p:nvPr/>
        </p:nvSpPr>
        <p:spPr>
          <a:xfrm rot="184931">
            <a:off x="1952816" y="2678586"/>
            <a:ext cx="4491497" cy="313950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2fcd0f40a_2_8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Recommendations</a:t>
            </a:r>
            <a:endParaRPr/>
          </a:p>
        </p:txBody>
      </p:sp>
      <p:sp>
        <p:nvSpPr>
          <p:cNvPr id="331" name="Google Shape;331;g262fcd0f40a_2_8"/>
          <p:cNvSpPr txBox="1"/>
          <p:nvPr>
            <p:ph idx="1" type="body"/>
          </p:nvPr>
        </p:nvSpPr>
        <p:spPr>
          <a:xfrm>
            <a:off x="613350" y="1253324"/>
            <a:ext cx="10929900" cy="513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31"/>
              <a:buNone/>
            </a:pPr>
            <a:r>
              <a:t/>
            </a:r>
            <a:endParaRPr b="1" sz="144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31153"/>
              <a:buNone/>
            </a:pPr>
            <a:r>
              <a:t/>
            </a:r>
            <a:endParaRPr b="1" sz="23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For Airbnb Hosts</a:t>
            </a:r>
            <a:endParaRPr b="1"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Competitive Pricing: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 Encourage hosts in high crime rate areas to adjust their pricing to remain competitive.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Safety Features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: Advise hosts to invest in additional safety features and to clearly communicate these enhancements to potential guests.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31"/>
              <a:buNone/>
            </a:pPr>
            <a:r>
              <a:t/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The City of Chicago</a:t>
            </a:r>
            <a:endParaRPr b="1"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Policy Changes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: Advocate for policy changes that support increased safety measures in neighborhoods with lower Airbnb activity</a:t>
            </a:r>
            <a:endParaRPr sz="18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Collaboration with Airbnb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: Work alongside Airbnb to develop community programs that address guests' safety and support local law enforcement efforts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31"/>
              <a:buNone/>
            </a:pPr>
            <a:r>
              <a:t/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Further Research </a:t>
            </a:r>
            <a:endParaRPr b="1" sz="22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Broader Analysis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: Expand the scope of research to consider additional factors like local amenities, seasonal trends, and economic conditions.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-3465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FR" sz="2008">
                <a:latin typeface="Calibri"/>
                <a:ea typeface="Calibri"/>
                <a:cs typeface="Calibri"/>
                <a:sym typeface="Calibri"/>
              </a:rPr>
              <a:t>Comparative Studies:</a:t>
            </a:r>
            <a:r>
              <a:rPr lang="en-FR" sz="2008">
                <a:latin typeface="Calibri"/>
                <a:ea typeface="Calibri"/>
                <a:cs typeface="Calibri"/>
                <a:sym typeface="Calibri"/>
              </a:rPr>
              <a:t> Conduct studies in other cities to provide comparative insights and develop a more comprehensive understanding of the dynamics between crime rates and short-term rental prices.</a:t>
            </a:r>
            <a:endParaRPr sz="200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27753"/>
              <a:buNone/>
            </a:pPr>
            <a:r>
              <a:t/>
            </a:r>
            <a:endParaRPr sz="128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25209"/>
              <a:buNone/>
            </a:pPr>
            <a:r>
              <a:t/>
            </a:r>
            <a:endParaRPr sz="141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62fcd0f40a_2_8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rbnb réimagine le voyage de luxe avec Airbnb Luxe" id="337" name="Google Shape;3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descr="Taskrabbit is Changing its Business Model &amp;amp; Here&amp;#39;s Why it is Doing So -  JungleWorks" id="339" name="Google Shape;339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-86400" y="-86400"/>
            <a:ext cx="12355200" cy="7030800"/>
          </a:xfrm>
          <a:prstGeom prst="rect">
            <a:avLst/>
          </a:prstGeom>
          <a:solidFill>
            <a:srgbClr val="000000">
              <a:alpha val="41176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irbnb France (@airbnb_fr) / Twitter" id="341" name="Google Shape;3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1386" y="1547487"/>
            <a:ext cx="3763027" cy="376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2fcd0f40a_2_15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Appendix A - Visualization of Crime and Listing Data (Listing Price at Full Scale)</a:t>
            </a:r>
            <a:endParaRPr/>
          </a:p>
        </p:txBody>
      </p:sp>
      <p:sp>
        <p:nvSpPr>
          <p:cNvPr id="348" name="Google Shape;348;g262fcd0f40a_2_15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349" name="Google Shape;349;g262fcd0f40a_2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250" y="366300"/>
            <a:ext cx="8869494" cy="57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2fcd0f40a_5_0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Appendix A - Visualization of Crime and Listing Data (Listing Price at Modified Scale)</a:t>
            </a:r>
            <a:endParaRPr/>
          </a:p>
        </p:txBody>
      </p:sp>
      <p:sp>
        <p:nvSpPr>
          <p:cNvPr id="356" name="Google Shape;356;g262fcd0f40a_5_0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pic>
        <p:nvPicPr>
          <p:cNvPr id="357" name="Google Shape;357;g262fcd0f40a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50" y="984150"/>
            <a:ext cx="8869494" cy="57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411202" y="136525"/>
            <a:ext cx="9383843" cy="65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ndara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Business Case Recap</a:t>
            </a:r>
            <a:endParaRPr/>
          </a:p>
        </p:txBody>
      </p:sp>
      <p:sp>
        <p:nvSpPr>
          <p:cNvPr id="57" name="Google Shape;57;p2"/>
          <p:cNvSpPr txBox="1"/>
          <p:nvPr>
            <p:ph idx="12" type="sldNum"/>
          </p:nvPr>
        </p:nvSpPr>
        <p:spPr>
          <a:xfrm>
            <a:off x="11442963" y="6443256"/>
            <a:ext cx="6756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6814644" y="993029"/>
            <a:ext cx="4966153" cy="5450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 Listing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 Crime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Focus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factors affecting Airbnb pricing in Chicago, including property type, location, license status, and user reviews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impact of local crime rates on Airbnb listing prices in Chicago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icago Photos, Download The BEST Free Chicago Stock Photos &amp; HD Images" id="65" name="Google Shape;65;p2"/>
          <p:cNvPicPr preferRelativeResize="0"/>
          <p:nvPr/>
        </p:nvPicPr>
        <p:blipFill rotWithShape="1">
          <a:blip r:embed="rId3">
            <a:alphaModFix/>
          </a:blip>
          <a:srcRect b="16000" l="37365" r="10777" t="0"/>
          <a:stretch/>
        </p:blipFill>
        <p:spPr>
          <a:xfrm>
            <a:off x="192506" y="1016548"/>
            <a:ext cx="6289176" cy="5732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nb Newsroom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121" y="993029"/>
            <a:ext cx="1699561" cy="185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2e8cd59f1_1_13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62e8cd59f1_1_13"/>
          <p:cNvSpPr txBox="1"/>
          <p:nvPr>
            <p:ph idx="1" type="body"/>
          </p:nvPr>
        </p:nvSpPr>
        <p:spPr>
          <a:xfrm>
            <a:off x="613346" y="1253331"/>
            <a:ext cx="108990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Business Case Recap</a:t>
            </a:r>
            <a:endParaRPr/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Data Models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Exploratory Data Analysis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Lessons Learned &amp; Recommendations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62e8cd59f1_1_13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62e8cd59f1_1_13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62e8cd59f1_1_13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262e8cd59f1_1_13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62e8cd59f1_1_13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78" name="Google Shape;78;g262e8cd59f1_1_13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262e8cd59f1_1_13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62e8cd59f1_1_13"/>
          <p:cNvSpPr/>
          <p:nvPr/>
        </p:nvSpPr>
        <p:spPr>
          <a:xfrm>
            <a:off x="467374" y="1946407"/>
            <a:ext cx="9407100" cy="701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9B23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870198647_5_0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87" name="Google Shape;87;g29870198647_5_0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/>
              <a:t>Data Model - EER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29870198647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975" y="929551"/>
            <a:ext cx="8083513" cy="5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e8cd59f1_1_41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95" name="Google Shape;95;g262e8cd59f1_1_41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/>
              <a:t>Data Transformation - Listing Data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262e8cd59f1_1_41"/>
          <p:cNvPicPr preferRelativeResize="0"/>
          <p:nvPr/>
        </p:nvPicPr>
        <p:blipFill rotWithShape="1">
          <a:blip r:embed="rId3">
            <a:alphaModFix/>
          </a:blip>
          <a:srcRect b="18765" l="0" r="0" t="0"/>
          <a:stretch/>
        </p:blipFill>
        <p:spPr>
          <a:xfrm>
            <a:off x="879175" y="2001000"/>
            <a:ext cx="1188375" cy="43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62e8cd59f1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9803" y="2001000"/>
            <a:ext cx="2111797" cy="13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2e8cd59f1_1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4150" y="2074850"/>
            <a:ext cx="2459950" cy="16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62e8cd59f1_1_41"/>
          <p:cNvPicPr preferRelativeResize="0"/>
          <p:nvPr/>
        </p:nvPicPr>
        <p:blipFill rotWithShape="1">
          <a:blip r:embed="rId6">
            <a:alphaModFix/>
          </a:blip>
          <a:srcRect b="0" l="0" r="5186" t="0"/>
          <a:stretch/>
        </p:blipFill>
        <p:spPr>
          <a:xfrm>
            <a:off x="6811100" y="1954850"/>
            <a:ext cx="1117177" cy="476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62e8cd59f1_1_41"/>
          <p:cNvSpPr txBox="1"/>
          <p:nvPr>
            <p:ph idx="1" type="body"/>
          </p:nvPr>
        </p:nvSpPr>
        <p:spPr>
          <a:xfrm>
            <a:off x="327612" y="1612803"/>
            <a:ext cx="22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rPr b="1" lang="en-FR" sz="1800">
                <a:solidFill>
                  <a:srgbClr val="3F3F3F"/>
                </a:solidFill>
              </a:rPr>
              <a:t>Original Data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101" name="Google Shape;101;g262e8cd59f1_1_41"/>
          <p:cNvSpPr txBox="1"/>
          <p:nvPr>
            <p:ph idx="1" type="body"/>
          </p:nvPr>
        </p:nvSpPr>
        <p:spPr>
          <a:xfrm>
            <a:off x="2975550" y="1589700"/>
            <a:ext cx="2340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b="1" lang="en-FR" sz="1800">
                <a:solidFill>
                  <a:srgbClr val="3F3F3F"/>
                </a:solidFill>
              </a:rPr>
              <a:t>Normalized Data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102" name="Google Shape;102;g262e8cd59f1_1_41"/>
          <p:cNvSpPr/>
          <p:nvPr/>
        </p:nvSpPr>
        <p:spPr>
          <a:xfrm>
            <a:off x="879177" y="1086135"/>
            <a:ext cx="4338900" cy="432300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1 - License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62e8cd59f1_1_41"/>
          <p:cNvSpPr/>
          <p:nvPr/>
        </p:nvSpPr>
        <p:spPr>
          <a:xfrm>
            <a:off x="6606600" y="1086125"/>
            <a:ext cx="4552800" cy="432300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2 - Room Type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62e8cd59f1_1_41"/>
          <p:cNvSpPr txBox="1"/>
          <p:nvPr>
            <p:ph idx="1" type="body"/>
          </p:nvPr>
        </p:nvSpPr>
        <p:spPr>
          <a:xfrm>
            <a:off x="6479637" y="1612803"/>
            <a:ext cx="22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rPr b="1" lang="en-FR" sz="1800">
                <a:solidFill>
                  <a:srgbClr val="3F3F3F"/>
                </a:solidFill>
              </a:rPr>
              <a:t>Original Data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105" name="Google Shape;105;g262e8cd59f1_1_41"/>
          <p:cNvSpPr txBox="1"/>
          <p:nvPr>
            <p:ph idx="1" type="body"/>
          </p:nvPr>
        </p:nvSpPr>
        <p:spPr>
          <a:xfrm>
            <a:off x="9016600" y="1612800"/>
            <a:ext cx="2340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b="1" lang="en-FR" sz="1800">
                <a:solidFill>
                  <a:srgbClr val="3F3F3F"/>
                </a:solidFill>
              </a:rPr>
              <a:t>Normalized Data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106" name="Google Shape;106;g262e8cd59f1_1_41"/>
          <p:cNvSpPr txBox="1"/>
          <p:nvPr>
            <p:ph idx="1" type="body"/>
          </p:nvPr>
        </p:nvSpPr>
        <p:spPr>
          <a:xfrm>
            <a:off x="8232400" y="4606725"/>
            <a:ext cx="30117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rPr lang="en-FR" sz="1600">
                <a:solidFill>
                  <a:srgbClr val="3F3F3F"/>
                </a:solidFill>
              </a:rPr>
              <a:t>All the room types are </a:t>
            </a:r>
            <a:r>
              <a:rPr b="1" lang="en-FR" sz="1600">
                <a:solidFill>
                  <a:srgbClr val="3F3F3F"/>
                </a:solidFill>
              </a:rPr>
              <a:t>categorized into 4 groups</a:t>
            </a:r>
            <a:r>
              <a:rPr lang="en-FR" sz="1600">
                <a:solidFill>
                  <a:srgbClr val="3F3F3F"/>
                </a:solidFill>
              </a:rPr>
              <a:t> and an unique room_type_id is assigned for each of them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107" name="Google Shape;107;g262e8cd59f1_1_41"/>
          <p:cNvSpPr txBox="1"/>
          <p:nvPr>
            <p:ph idx="1" type="body"/>
          </p:nvPr>
        </p:nvSpPr>
        <p:spPr>
          <a:xfrm>
            <a:off x="2503113" y="4606725"/>
            <a:ext cx="38724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FR" sz="1600">
                <a:solidFill>
                  <a:srgbClr val="3F3F3F"/>
                </a:solidFill>
              </a:rPr>
              <a:t>Licenses status are </a:t>
            </a:r>
            <a:r>
              <a:rPr b="1" lang="en-FR" sz="1600">
                <a:solidFill>
                  <a:srgbClr val="3F3F3F"/>
                </a:solidFill>
              </a:rPr>
              <a:t>categorized into 3 groups</a:t>
            </a:r>
            <a:r>
              <a:rPr lang="en-FR" sz="1600">
                <a:solidFill>
                  <a:srgbClr val="3F3F3F"/>
                </a:solidFill>
              </a:rPr>
              <a:t>:</a:t>
            </a:r>
            <a:endParaRPr sz="1600">
              <a:solidFill>
                <a:srgbClr val="3F3F3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FR" sz="1600">
                <a:solidFill>
                  <a:srgbClr val="3F3F3F"/>
                </a:solidFill>
              </a:rPr>
              <a:t>With a license number -&gt; </a:t>
            </a:r>
            <a:r>
              <a:rPr i="1" lang="en-FR" sz="1600">
                <a:solidFill>
                  <a:srgbClr val="3F3F3F"/>
                </a:solidFill>
              </a:rPr>
              <a:t>Licensed</a:t>
            </a:r>
            <a:endParaRPr i="1" sz="1600">
              <a:solidFill>
                <a:srgbClr val="3F3F3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FR" sz="1600">
                <a:solidFill>
                  <a:srgbClr val="3F3F3F"/>
                </a:solidFill>
              </a:rPr>
              <a:t>NaN -&gt; </a:t>
            </a:r>
            <a:r>
              <a:rPr i="1" lang="en-FR" sz="1600">
                <a:solidFill>
                  <a:srgbClr val="3F3F3F"/>
                </a:solidFill>
              </a:rPr>
              <a:t>No License</a:t>
            </a:r>
            <a:endParaRPr i="1" sz="1600">
              <a:solidFill>
                <a:srgbClr val="3F3F3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FR" sz="1600">
                <a:solidFill>
                  <a:srgbClr val="3F3F3F"/>
                </a:solidFill>
              </a:rPr>
              <a:t>City registration pending -&gt; </a:t>
            </a:r>
            <a:r>
              <a:rPr i="1" lang="en-FR" sz="1600">
                <a:solidFill>
                  <a:srgbClr val="3F3F3F"/>
                </a:solidFill>
              </a:rPr>
              <a:t>Pending</a:t>
            </a:r>
            <a:endParaRPr i="1" sz="1600">
              <a:solidFill>
                <a:srgbClr val="3F3F3F"/>
              </a:solidFill>
            </a:endParaRPr>
          </a:p>
        </p:txBody>
      </p:sp>
      <p:cxnSp>
        <p:nvCxnSpPr>
          <p:cNvPr id="108" name="Google Shape;108;g262e8cd59f1_1_41"/>
          <p:cNvCxnSpPr/>
          <p:nvPr/>
        </p:nvCxnSpPr>
        <p:spPr>
          <a:xfrm flipH="1" rot="10800000">
            <a:off x="7863125" y="2933912"/>
            <a:ext cx="3294600" cy="1304100"/>
          </a:xfrm>
          <a:prstGeom prst="curvedConnector3">
            <a:avLst>
              <a:gd fmla="val 107485" name="adj1"/>
            </a:avLst>
          </a:prstGeom>
          <a:noFill/>
          <a:ln cap="flat" cmpd="sng" w="38100">
            <a:solidFill>
              <a:srgbClr val="A826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g262e8cd59f1_1_41"/>
          <p:cNvCxnSpPr/>
          <p:nvPr/>
        </p:nvCxnSpPr>
        <p:spPr>
          <a:xfrm>
            <a:off x="7946649" y="2624225"/>
            <a:ext cx="907500" cy="617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g262e8cd59f1_1_41"/>
          <p:cNvCxnSpPr/>
          <p:nvPr/>
        </p:nvCxnSpPr>
        <p:spPr>
          <a:xfrm flipH="1" rot="10800000">
            <a:off x="7885425" y="2529875"/>
            <a:ext cx="963300" cy="770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g262e8cd59f1_1_41"/>
          <p:cNvCxnSpPr/>
          <p:nvPr/>
        </p:nvCxnSpPr>
        <p:spPr>
          <a:xfrm flipH="1" rot="10800000">
            <a:off x="7898250" y="3518950"/>
            <a:ext cx="963300" cy="192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g262e8cd59f1_1_41"/>
          <p:cNvCxnSpPr/>
          <p:nvPr/>
        </p:nvCxnSpPr>
        <p:spPr>
          <a:xfrm rot="-5400000">
            <a:off x="1733775" y="3634350"/>
            <a:ext cx="1708200" cy="1040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g262e8cd59f1_1_41"/>
          <p:cNvCxnSpPr/>
          <p:nvPr/>
        </p:nvCxnSpPr>
        <p:spPr>
          <a:xfrm flipH="1" rot="10800000">
            <a:off x="2067703" y="2903375"/>
            <a:ext cx="988800" cy="526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g262e8cd59f1_1_41"/>
          <p:cNvCxnSpPr/>
          <p:nvPr/>
        </p:nvCxnSpPr>
        <p:spPr>
          <a:xfrm flipH="1" rot="10800000">
            <a:off x="2106103" y="2427275"/>
            <a:ext cx="937500" cy="192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2e8cd59f1_1_74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121" name="Google Shape;121;g262e8cd59f1_1_74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/>
              <a:t>Data Transformation - Crime Data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62e8cd59f1_1_74"/>
          <p:cNvSpPr/>
          <p:nvPr/>
        </p:nvSpPr>
        <p:spPr>
          <a:xfrm>
            <a:off x="411202" y="1036210"/>
            <a:ext cx="4338900" cy="432300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1 - Neighborhood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62e8cd59f1_1_74"/>
          <p:cNvSpPr/>
          <p:nvPr/>
        </p:nvSpPr>
        <p:spPr>
          <a:xfrm>
            <a:off x="411202" y="3975610"/>
            <a:ext cx="4338900" cy="432300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2 - Community Area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62e8cd59f1_1_74"/>
          <p:cNvPicPr preferRelativeResize="0"/>
          <p:nvPr/>
        </p:nvPicPr>
        <p:blipFill rotWithShape="1">
          <a:blip r:embed="rId3">
            <a:alphaModFix/>
          </a:blip>
          <a:srcRect b="49791" l="0" r="0" t="0"/>
          <a:stretch/>
        </p:blipFill>
        <p:spPr>
          <a:xfrm>
            <a:off x="411200" y="1575150"/>
            <a:ext cx="3754625" cy="23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62e8cd59f1_1_74"/>
          <p:cNvPicPr preferRelativeResize="0"/>
          <p:nvPr/>
        </p:nvPicPr>
        <p:blipFill rotWithShape="1">
          <a:blip r:embed="rId4">
            <a:alphaModFix/>
          </a:blip>
          <a:srcRect b="0" l="8817" r="0" t="0"/>
          <a:stretch/>
        </p:blipFill>
        <p:spPr>
          <a:xfrm>
            <a:off x="411200" y="4503300"/>
            <a:ext cx="31847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62e8cd59f1_1_74"/>
          <p:cNvPicPr preferRelativeResize="0"/>
          <p:nvPr/>
        </p:nvPicPr>
        <p:blipFill rotWithShape="1">
          <a:blip r:embed="rId5">
            <a:alphaModFix/>
          </a:blip>
          <a:srcRect b="2226" l="4021" r="0" t="2206"/>
          <a:stretch/>
        </p:blipFill>
        <p:spPr>
          <a:xfrm>
            <a:off x="6055538" y="870575"/>
            <a:ext cx="6136453" cy="59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62e8cd59f1_1_74"/>
          <p:cNvSpPr txBox="1"/>
          <p:nvPr/>
        </p:nvSpPr>
        <p:spPr>
          <a:xfrm>
            <a:off x="2130850" y="4503300"/>
            <a:ext cx="1577100" cy="23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62e8cd59f1_1_74"/>
          <p:cNvSpPr/>
          <p:nvPr/>
        </p:nvSpPr>
        <p:spPr>
          <a:xfrm>
            <a:off x="3987350" y="6409650"/>
            <a:ext cx="1767000" cy="43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62e8cd59f1_1_74"/>
          <p:cNvSpPr txBox="1"/>
          <p:nvPr/>
        </p:nvSpPr>
        <p:spPr>
          <a:xfrm>
            <a:off x="3828050" y="4503300"/>
            <a:ext cx="2154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Defined to get a sense of ‘community_area’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Assign ‘neighbourhood_id’ that falls in unique community code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2e8cd59f1_3_19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FR"/>
              <a:t>Data Transformation -Crime Data</a:t>
            </a:r>
            <a:endParaRPr/>
          </a:p>
        </p:txBody>
      </p:sp>
      <p:sp>
        <p:nvSpPr>
          <p:cNvPr id="136" name="Google Shape;136;g262e8cd59f1_3_19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137" name="Google Shape;137;g262e8cd59f1_3_19"/>
          <p:cNvSpPr/>
          <p:nvPr/>
        </p:nvSpPr>
        <p:spPr>
          <a:xfrm>
            <a:off x="613350" y="1253325"/>
            <a:ext cx="4010700" cy="432300"/>
          </a:xfrm>
          <a:prstGeom prst="rect">
            <a:avLst/>
          </a:prstGeom>
          <a:solidFill>
            <a:srgbClr val="A825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F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Crime Type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" name="Google Shape;138;g262e8cd59f1_3_19"/>
          <p:cNvGraphicFramePr/>
          <p:nvPr/>
        </p:nvGraphicFramePr>
        <p:xfrm>
          <a:off x="5412750" y="202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{B99C4647-8B6A-4A8B-BD6D-3CD543DCB75A}</a:tableStyleId>
              </a:tblPr>
              <a:tblGrid>
                <a:gridCol w="2105025"/>
                <a:gridCol w="4476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 Type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Score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DECEPTIVE PRACTICE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BATTERY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THEFT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CRIMINAL DAMAGE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OFFENSE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VEHICLE THEFT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ASSAULT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CRIMINAL SEXUAL ASSAULT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BURGLARY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ROBBERY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 PEACE VIOLATION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WEAPONS VIOLATION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FR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" name="Google Shape;139;g262e8cd59f1_3_19"/>
          <p:cNvGraphicFramePr/>
          <p:nvPr/>
        </p:nvGraphicFramePr>
        <p:xfrm>
          <a:off x="9712300" y="188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{B99C4647-8B6A-4A8B-BD6D-3CD543DCB75A}</a:tableStyleId>
              </a:tblPr>
              <a:tblGrid>
                <a:gridCol w="827975"/>
                <a:gridCol w="1320350"/>
              </a:tblGrid>
              <a:tr h="37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Score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Score_avg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5.82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5.86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8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6.12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5.9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5.88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6.06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5.96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7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6.0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6.13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8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5.69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" name="Google Shape;140;g262e8cd59f1_3_19"/>
          <p:cNvGraphicFramePr/>
          <p:nvPr/>
        </p:nvGraphicFramePr>
        <p:xfrm>
          <a:off x="458250" y="188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{B99C4647-8B6A-4A8B-BD6D-3CD543DCB75A}</a:tableStyleId>
              </a:tblPr>
              <a:tblGrid>
                <a:gridCol w="471950"/>
                <a:gridCol w="1273375"/>
                <a:gridCol w="301650"/>
                <a:gridCol w="391825"/>
                <a:gridCol w="1024050"/>
              </a:tblGrid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ID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Primary Type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year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quarter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neighbourhood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12876758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BATTERY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Uptown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12876833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Rogers Park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12877365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CRIMINAL DAMAGE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Auburn Gresham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12877003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Grand Boulevard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12877755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Near South Side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12879013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Lincoln Park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12877976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Chicago Lawn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12877327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BATTERY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Lincoln Park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12878616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OTHER OFFENSE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Washington Park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12879098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BATTERY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Washington Heights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12876457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MOTOR VEHICLE THEFT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Roseland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b="1" lang="en-FR" sz="750" u="none" cap="none" strike="noStrike"/>
                        <a:t>12877395</a:t>
                      </a:r>
                      <a:endParaRPr b="1"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ASSAULT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2022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4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-FR" sz="750" u="none" cap="none" strike="noStrike"/>
                        <a:t>Near West Side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g262e8cd59f1_3_19"/>
          <p:cNvSpPr/>
          <p:nvPr/>
        </p:nvSpPr>
        <p:spPr>
          <a:xfrm rot="423940">
            <a:off x="2027154" y="2413991"/>
            <a:ext cx="2909596" cy="313796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2e8cd59f1_3_19"/>
          <p:cNvSpPr/>
          <p:nvPr/>
        </p:nvSpPr>
        <p:spPr>
          <a:xfrm rot="-1741704">
            <a:off x="2007651" y="4831045"/>
            <a:ext cx="3121529" cy="340280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62e8cd59f1_3_19"/>
          <p:cNvSpPr/>
          <p:nvPr/>
        </p:nvSpPr>
        <p:spPr>
          <a:xfrm>
            <a:off x="8392384" y="3422582"/>
            <a:ext cx="1048500" cy="1126500"/>
          </a:xfrm>
          <a:prstGeom prst="rightArrow">
            <a:avLst>
              <a:gd fmla="val 37253" name="adj1"/>
              <a:gd fmla="val 41667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2e8cd59f1_1_0"/>
          <p:cNvSpPr txBox="1"/>
          <p:nvPr>
            <p:ph type="title"/>
          </p:nvPr>
        </p:nvSpPr>
        <p:spPr>
          <a:xfrm>
            <a:off x="411202" y="136525"/>
            <a:ext cx="9383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FR">
                <a:latin typeface="Arial"/>
                <a:ea typeface="Arial"/>
                <a:cs typeface="Arial"/>
                <a:sym typeface="Arial"/>
              </a:rPr>
              <a:t>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62e8cd59f1_1_0"/>
          <p:cNvSpPr txBox="1"/>
          <p:nvPr>
            <p:ph idx="1" type="body"/>
          </p:nvPr>
        </p:nvSpPr>
        <p:spPr>
          <a:xfrm>
            <a:off x="613346" y="1253331"/>
            <a:ext cx="108990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Business Case Recap</a:t>
            </a:r>
            <a:endParaRPr/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Data Models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Exploratory Data Analysis</a:t>
            </a:r>
            <a:endParaRPr>
              <a:solidFill>
                <a:srgbClr val="3F3F3F"/>
              </a:solidFill>
            </a:endParaRPr>
          </a:p>
          <a:p>
            <a:pPr indent="-571500" lvl="0" marL="5715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3524B"/>
              </a:buClr>
              <a:buSzPts val="2800"/>
              <a:buFont typeface="Calibri"/>
              <a:buAutoNum type="romanUcPeriod"/>
            </a:pPr>
            <a:r>
              <a:rPr lang="en-FR">
                <a:solidFill>
                  <a:srgbClr val="3F3F3F"/>
                </a:solidFill>
              </a:rPr>
              <a:t>Lessons Learned &amp; Recommendations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62e8cd59f1_1_0"/>
          <p:cNvSpPr/>
          <p:nvPr/>
        </p:nvSpPr>
        <p:spPr>
          <a:xfrm>
            <a:off x="-814856" y="2388522"/>
            <a:ext cx="674400" cy="457200"/>
          </a:xfrm>
          <a:prstGeom prst="rect">
            <a:avLst/>
          </a:prstGeom>
          <a:solidFill>
            <a:srgbClr val="79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62e8cd59f1_1_0"/>
          <p:cNvSpPr/>
          <p:nvPr/>
        </p:nvSpPr>
        <p:spPr>
          <a:xfrm>
            <a:off x="-814856" y="2845722"/>
            <a:ext cx="674400" cy="457200"/>
          </a:xfrm>
          <a:prstGeom prst="rect">
            <a:avLst/>
          </a:prstGeom>
          <a:solidFill>
            <a:srgbClr val="A826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62e8cd59f1_1_0"/>
          <p:cNvSpPr/>
          <p:nvPr/>
        </p:nvSpPr>
        <p:spPr>
          <a:xfrm>
            <a:off x="-814856" y="3315170"/>
            <a:ext cx="674400" cy="457200"/>
          </a:xfrm>
          <a:prstGeom prst="rect">
            <a:avLst/>
          </a:prstGeom>
          <a:solidFill>
            <a:srgbClr val="D12F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62e8cd59f1_1_0"/>
          <p:cNvSpPr/>
          <p:nvPr/>
        </p:nvSpPr>
        <p:spPr>
          <a:xfrm>
            <a:off x="-814856" y="3784618"/>
            <a:ext cx="674400" cy="457200"/>
          </a:xfrm>
          <a:prstGeom prst="rect">
            <a:avLst/>
          </a:prstGeom>
          <a:solidFill>
            <a:srgbClr val="FC9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62e8cd59f1_1_0"/>
          <p:cNvSpPr txBox="1"/>
          <p:nvPr>
            <p:ph idx="12" type="sldNum"/>
          </p:nvPr>
        </p:nvSpPr>
        <p:spPr>
          <a:xfrm>
            <a:off x="11442963" y="6443256"/>
            <a:ext cx="67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FR"/>
              <a:t>‹#›</a:t>
            </a:fld>
            <a:endParaRPr/>
          </a:p>
        </p:txBody>
      </p:sp>
      <p:sp>
        <p:nvSpPr>
          <p:cNvPr id="155" name="Google Shape;155;g262e8cd59f1_1_0"/>
          <p:cNvSpPr/>
          <p:nvPr/>
        </p:nvSpPr>
        <p:spPr>
          <a:xfrm>
            <a:off x="-814856" y="4770554"/>
            <a:ext cx="674400" cy="457200"/>
          </a:xfrm>
          <a:prstGeom prst="rect">
            <a:avLst/>
          </a:prstGeom>
          <a:solidFill>
            <a:srgbClr val="4352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62e8cd59f1_1_0"/>
          <p:cNvSpPr txBox="1"/>
          <p:nvPr/>
        </p:nvSpPr>
        <p:spPr>
          <a:xfrm>
            <a:off x="-1017000" y="4401222"/>
            <a:ext cx="101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FR" sz="1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Text colour</a:t>
            </a:r>
            <a:endParaRPr b="0" i="0" sz="14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62e8cd59f1_1_0"/>
          <p:cNvSpPr/>
          <p:nvPr/>
        </p:nvSpPr>
        <p:spPr>
          <a:xfrm>
            <a:off x="467374" y="2708407"/>
            <a:ext cx="9407100" cy="701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9B23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2021-12-07T17:00:05Z</dcterms:created>
  <dc:creator>Saphir QI</dc:creator>
</cp:coreProperties>
</file>